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91" r:id="rId4"/>
    <p:sldId id="295" r:id="rId5"/>
    <p:sldId id="302" r:id="rId6"/>
    <p:sldId id="292" r:id="rId7"/>
    <p:sldId id="294" r:id="rId8"/>
    <p:sldId id="297" r:id="rId9"/>
    <p:sldId id="300" r:id="rId10"/>
    <p:sldId id="298" r:id="rId11"/>
    <p:sldId id="299" r:id="rId12"/>
    <p:sldId id="290" r:id="rId13"/>
    <p:sldId id="303" r:id="rId14"/>
    <p:sldId id="296" r:id="rId15"/>
  </p:sldIdLst>
  <p:sldSz cx="9144000" cy="6858000" type="screen4x3"/>
  <p:notesSz cx="7102475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200"/>
    <a:srgbClr val="D7007D"/>
    <a:srgbClr val="F49100"/>
    <a:srgbClr val="46556E"/>
    <a:srgbClr val="649178"/>
    <a:srgbClr val="4B556E"/>
    <a:srgbClr val="585046"/>
    <a:srgbClr val="00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196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368161A-E589-4AFA-9631-C01546445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46164-8C22-44AD-BDF7-CE319BF90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1450B72-D27C-434A-8372-FB86BE664FFC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CF1E57-84BC-4AC1-84B8-A01FF0D2A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E87C9E-2DE6-4733-B8C7-8E298C5A3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01CF8-B60B-44CC-BBB7-FEE10D818AE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10BF96-A397-4B5F-8964-17EB39CAE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AD1416-AFAC-4649-9CB6-CEFA2DB260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C309414-D217-4637-AEA5-6820E7C6C28E}" type="datetimeFigureOut">
              <a:rPr lang="de-DE"/>
              <a:pPr>
                <a:defRPr/>
              </a:pPr>
              <a:t>27.06.2023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AD1DA5B-E804-4219-BC64-9556451A87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4705540-F316-4AFF-A227-9A6431753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8367B5-194E-4A74-83AD-9798AC882B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950490-8FB2-44AF-8537-25EA5574B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B9D3A8-6FC6-430B-B2E2-1194723A3A5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D29D1162-B31D-4C14-B4AD-EE9762B71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5DA64325-DE0E-455E-8C6D-54CBD69A1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38E625AE-806F-4661-BFD6-BAC424EBC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66811-EBEC-48E0-AAE7-61CC35E8B394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5302B152-3C26-4F28-8143-A8921713B0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6D0B9EF6-7395-40AC-A3FA-D17A55DBD6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8A19228F-3AD1-43E3-99A9-FBAB42E56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A50E92-17E9-4580-87C8-919498B462A4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3E7D0037-AD9D-4FE5-BC9A-2C2B2BB84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5769CDAE-659F-44EC-800E-538E9FDC9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93705173-662B-4E95-9534-A39124813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C562C-3D18-4B37-8E05-38DB995971DA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7D8B7B5F-1903-4E19-84AC-4749213F6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1F0B5E2A-0025-41BE-A36E-579A9133E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3405BDF8-652B-49D8-AD9B-4D2C7C333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A4BFE-59EE-458A-B80E-449A31EEDA6C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EC34B-0126-49DB-B441-F5CDF676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69A7189-D289-41EF-B22A-D0EE534DC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BE1D8-C2E2-4028-B8A5-1F480799F2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7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F33AF0-0D70-4C92-868D-1CE527A2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5553E-4D90-4832-B566-7AE98E96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76E95-9623-48D0-A7B2-8683DFC6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4F194-9201-4A4C-B35B-55E31D9C2B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358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BC83D-8E81-4C6C-A4A6-670FB849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74FF2-751E-4D39-892A-51643473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09984-B873-44DE-BD85-048C9B0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DE9FC-B944-49A2-B64C-A3E8095D8F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55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143000"/>
          </a:xfrm>
        </p:spPr>
        <p:txBody>
          <a:bodyPr/>
          <a:lstStyle>
            <a:lvl1pPr algn="l">
              <a:defRPr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5564DE-C4D4-4444-8F90-E1F4CAC2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0BCB85C-ABCD-4EDA-B5AD-DA8ED3C20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5A538-7900-4BDA-BC9C-9C7F803273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367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599DB3-8C0A-4D45-B500-B62EF505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8D455-9FD0-4B58-93E4-4CDB5AD4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9BEF3-06C3-4B98-BFD0-FD7B8BEE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C41A-32F0-4B2D-A7C8-0676F3F89B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9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B6E3456-7AFF-46DB-A809-930259B5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046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6CD9FCA-AA48-4CEA-B5BB-4B7992DE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11CB4F4-44DE-4FA2-8337-E807B9E2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4A0E-037D-40A2-A4B8-2CB5E09E19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78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F475388-F7B3-4A69-9100-471513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29FD922-97B4-467A-B7E9-D49863D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96C70FD-AF81-43AC-AD59-70FC96CF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ABCAF-3B2D-4504-AD56-7B7E57136E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4300837-A88F-4C42-AAE7-78E96546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49EEA91-4FF2-419D-8403-478DB559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A9ABE43-0997-45A7-A3A5-7690E064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5E9DD-FF04-4E16-AD55-BDA2439793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441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59FCD4F-676D-4188-9F13-1B9A2B45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C5D8B04-132E-4C11-A12C-276FA208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F088EBE-40A9-4FEC-A811-A7A30BCD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9FFA-EFB4-4DE8-9906-2288595B6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670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256688D-7BB3-4B01-B038-DA3F46B7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906D69A-DDC3-4DA3-ADC0-D82609F4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C495FAB-ADB1-4E82-A89B-92DE4277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E46D-E3D9-4419-98B8-FC94D8698E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96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294A51-82C1-457D-A9B9-9A238FBE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88E83D6-39F0-461A-A0D4-1E03F4C8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DA4F9E2-998D-46DE-8B7C-E44053C4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56FFE-DA46-4538-AA4D-8E08AE59C5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1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16">
            <a:extLst>
              <a:ext uri="{FF2B5EF4-FFF2-40B4-BE49-F238E27FC236}">
                <a16:creationId xmlns:a16="http://schemas.microsoft.com/office/drawing/2014/main" id="{BEE11DC0-AB65-4C09-9840-F2A1B56CA9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400" y="-3175"/>
            <a:ext cx="9194800" cy="1412875"/>
            <a:chOff x="-23854" y="1"/>
            <a:chExt cx="9195915" cy="1412775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95D8ACD-EF59-424E-B9ED-339C5330EA60}"/>
                </a:ext>
              </a:extLst>
            </p:cNvPr>
            <p:cNvSpPr/>
            <p:nvPr userDrawn="1"/>
          </p:nvSpPr>
          <p:spPr>
            <a:xfrm>
              <a:off x="-39" y="1"/>
              <a:ext cx="9143522" cy="1412775"/>
            </a:xfrm>
            <a:prstGeom prst="rect">
              <a:avLst/>
            </a:prstGeom>
            <a:solidFill>
              <a:srgbClr val="5FC3D7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6E4F344-D64A-4730-8F55-EA4164364B87}"/>
                </a:ext>
              </a:extLst>
            </p:cNvPr>
            <p:cNvSpPr/>
            <p:nvPr userDrawn="1"/>
          </p:nvSpPr>
          <p:spPr>
            <a:xfrm>
              <a:off x="-23854" y="115881"/>
              <a:ext cx="9180038" cy="433356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F360EC2-B070-498C-AC12-E56D73E1C526}"/>
                </a:ext>
              </a:extLst>
            </p:cNvPr>
            <p:cNvSpPr/>
            <p:nvPr userDrawn="1"/>
          </p:nvSpPr>
          <p:spPr>
            <a:xfrm>
              <a:off x="-7977" y="549237"/>
              <a:ext cx="9180038" cy="431769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7" name="Gruppieren 7">
            <a:extLst>
              <a:ext uri="{FF2B5EF4-FFF2-40B4-BE49-F238E27FC236}">
                <a16:creationId xmlns:a16="http://schemas.microsoft.com/office/drawing/2014/main" id="{6D3BA73D-F32A-4AC9-A437-FEF1D25D10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3813" y="0"/>
            <a:ext cx="9196388" cy="1412875"/>
            <a:chOff x="-23854" y="1"/>
            <a:chExt cx="9195915" cy="141277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9405607-3D46-4015-89F6-52DF3405699A}"/>
                </a:ext>
              </a:extLst>
            </p:cNvPr>
            <p:cNvSpPr/>
            <p:nvPr userDrawn="1"/>
          </p:nvSpPr>
          <p:spPr>
            <a:xfrm>
              <a:off x="-42" y="1"/>
              <a:ext cx="9143530" cy="1412775"/>
            </a:xfrm>
            <a:prstGeom prst="rect">
              <a:avLst/>
            </a:prstGeom>
            <a:solidFill>
              <a:srgbClr val="5FC3D7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3A4A9D5-C9D0-491E-A9CC-A0906FD77F9B}"/>
                </a:ext>
              </a:extLst>
            </p:cNvPr>
            <p:cNvSpPr/>
            <p:nvPr userDrawn="1"/>
          </p:nvSpPr>
          <p:spPr>
            <a:xfrm>
              <a:off x="-23854" y="115881"/>
              <a:ext cx="9180041" cy="433356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D43886E-D019-4676-AA53-F33DC75A281A}"/>
                </a:ext>
              </a:extLst>
            </p:cNvPr>
            <p:cNvSpPr/>
            <p:nvPr userDrawn="1"/>
          </p:nvSpPr>
          <p:spPr>
            <a:xfrm>
              <a:off x="-7980" y="549237"/>
              <a:ext cx="9180041" cy="431769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028" name="Titelplatzhalter 1">
            <a:extLst>
              <a:ext uri="{FF2B5EF4-FFF2-40B4-BE49-F238E27FC236}">
                <a16:creationId xmlns:a16="http://schemas.microsoft.com/office/drawing/2014/main" id="{8E951ED0-7F59-4377-92E9-F05D5F34D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9" name="Textplatzhalter 2">
            <a:extLst>
              <a:ext uri="{FF2B5EF4-FFF2-40B4-BE49-F238E27FC236}">
                <a16:creationId xmlns:a16="http://schemas.microsoft.com/office/drawing/2014/main" id="{FCDA5E82-9855-4E13-9ED7-4E95C1FF0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6C2E05-535B-4083-9C5C-E851568C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046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C181E6-8EDA-4972-A3D5-C1C06EE2A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85046"/>
                </a:solidFill>
                <a:latin typeface="Myriad Pro" pitchFamily="34" charset="0"/>
              </a:defRPr>
            </a:lvl1pPr>
          </a:lstStyle>
          <a:p>
            <a:fld id="{9EE6D7BE-1259-4D74-BE2E-CEF5D1AB6C4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2" name="Grafik 7">
            <a:extLst>
              <a:ext uri="{FF2B5EF4-FFF2-40B4-BE49-F238E27FC236}">
                <a16:creationId xmlns:a16="http://schemas.microsoft.com/office/drawing/2014/main" id="{76BB3A41-36B4-4E54-9AA1-0E480E014E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6308725"/>
            <a:ext cx="10763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850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850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850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850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850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hinrichs@langeoog.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36F16D36-7274-4FB5-BDCA-E1D9FC32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1909" b="1881"/>
          <a:stretch>
            <a:fillRect/>
          </a:stretch>
        </p:blipFill>
        <p:spPr bwMode="auto">
          <a:xfrm>
            <a:off x="0" y="-242888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feld 1">
            <a:extLst>
              <a:ext uri="{FF2B5EF4-FFF2-40B4-BE49-F238E27FC236}">
                <a16:creationId xmlns:a16="http://schemas.microsoft.com/office/drawing/2014/main" id="{7F5B30C6-DEA5-45E1-92E2-44874DAD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438"/>
            <a:ext cx="91455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>
                <a:solidFill>
                  <a:schemeClr val="bg1"/>
                </a:solidFill>
              </a:rPr>
              <a:t>Ausbildung bei 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>
                <a:solidFill>
                  <a:schemeClr val="bg1"/>
                </a:solidFill>
              </a:rPr>
              <a:t>Inselgemeinde Langeoog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FE6D4D68-B73D-49AB-A69B-47FBE55A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r>
              <a:rPr lang="de-DE" altLang="de-DE" sz="2800"/>
              <a:t>AUSBILDUNGSSITUATION</a:t>
            </a:r>
          </a:p>
        </p:txBody>
      </p:sp>
      <p:sp>
        <p:nvSpPr>
          <p:cNvPr id="22531" name="Inhaltsplatzhalter 2">
            <a:extLst>
              <a:ext uri="{FF2B5EF4-FFF2-40B4-BE49-F238E27FC236}">
                <a16:creationId xmlns:a16="http://schemas.microsoft.com/office/drawing/2014/main" id="{FB58E2AB-68B2-4F5A-BEF5-9DD337A8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Inselgemeinde Langeoog mit den Eigenbetrieben hat derzeit sechs Auszubildende:</a:t>
            </a:r>
          </a:p>
          <a:p>
            <a:pPr lvl="1"/>
            <a:r>
              <a:rPr lang="de-DE" altLang="de-DE" sz="2000" dirty="0"/>
              <a:t>2 x Schiffsmechaniker/in</a:t>
            </a:r>
          </a:p>
          <a:p>
            <a:pPr lvl="1"/>
            <a:r>
              <a:rPr lang="de-DE" altLang="de-DE" sz="2000" dirty="0"/>
              <a:t>1 x Verwaltungsfachangestellte/r</a:t>
            </a:r>
          </a:p>
          <a:p>
            <a:pPr lvl="1"/>
            <a:r>
              <a:rPr lang="de-DE" altLang="de-DE" sz="2000" dirty="0"/>
              <a:t>2 x Kauffrau/-mann für Tourismus und Freizeit</a:t>
            </a:r>
          </a:p>
          <a:p>
            <a:pPr lvl="1"/>
            <a:r>
              <a:rPr lang="de-DE" altLang="de-DE" sz="2000" dirty="0"/>
              <a:t>1x Fachkraft für Bäderbetriebe</a:t>
            </a:r>
          </a:p>
          <a:p>
            <a:pPr marL="457200" lvl="1" indent="0">
              <a:buNone/>
            </a:pPr>
            <a:endParaRPr lang="de-DE" altLang="de-DE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Übernahmemöglichkeiten nach der Ausbildung sind derzeit gut.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Zum 01.08.2023 werden drei weitere Auszubildende eingestellt.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ECC7DE-A674-4D84-B3AD-B38B5D321F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03939D-B640-42A6-9F3D-99B8648ED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DF3850-13F2-4F1D-B352-67FF37F9D53F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10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F0300B4F-161B-4552-94DB-828388F2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r>
              <a:rPr lang="de-DE" altLang="de-DE" sz="2800"/>
              <a:t>ANSPRECHPARTNER FÜR RÜCKFRAGEN</a:t>
            </a:r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BDF8CB89-01A8-4CFE-95C1-97FE8F5D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b="1" u="sng" dirty="0"/>
              <a:t>Ausbildungsbeauftragter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Wilko Hinrichs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Hauptstr. 28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26465 Langeoog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Tel. 04972/693-156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/>
              <a:t>E-Mail: </a:t>
            </a:r>
            <a:r>
              <a:rPr lang="de-DE" altLang="de-DE" sz="2000" dirty="0">
                <a:hlinkClick r:id="rId2"/>
              </a:rPr>
              <a:t>w.hinrichs@langeoog.de</a:t>
            </a:r>
            <a:endParaRPr lang="de-DE" alt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1D1292-FC66-4A06-9A90-A0C23F8A1C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B9CBAF-201B-47EF-AAD3-575491094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D5E7FE-BD96-43EC-A047-046ABD45A271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11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23348A3-312A-4409-B8E2-0F379D49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8414"/>
          <a:stretch>
            <a:fillRect/>
          </a:stretch>
        </p:blipFill>
        <p:spPr bwMode="auto">
          <a:xfrm>
            <a:off x="0" y="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feld 1">
            <a:extLst>
              <a:ext uri="{FF2B5EF4-FFF2-40B4-BE49-F238E27FC236}">
                <a16:creationId xmlns:a16="http://schemas.microsoft.com/office/drawing/2014/main" id="{1E233035-F94E-4717-B134-637F8708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873500"/>
            <a:ext cx="8605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850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>
                <a:solidFill>
                  <a:schemeClr val="bg1"/>
                </a:solidFill>
              </a:rPr>
              <a:t>Vielen Dank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712F9E2D-0905-4419-9F98-654E70E1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IT-SYSTEMELEKTRONIKER</a:t>
            </a:r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FBBD22F5-0CAE-46F3-88EF-32D700B4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Voraussetzung</a:t>
            </a:r>
            <a:r>
              <a:rPr lang="de-DE" altLang="de-DE" sz="2000" dirty="0">
                <a:latin typeface="Arial" charset="0"/>
                <a:cs typeface="Arial" charset="0"/>
              </a:rPr>
              <a:t>: Mittlere Reife wird bevorzugt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Tätigkeiten</a:t>
            </a:r>
            <a:r>
              <a:rPr lang="de-DE" altLang="de-DE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Installation, Konfiguration und Entwurf von Systemen, Komponenten und Netzwerken der Informationstechnologie</a:t>
            </a:r>
          </a:p>
          <a:p>
            <a:pPr lvl="1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Beschaffung von Hard- und Software</a:t>
            </a:r>
          </a:p>
          <a:p>
            <a:pPr lvl="1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Beratung von Kunden</a:t>
            </a:r>
          </a:p>
          <a:p>
            <a:pPr lvl="1" eaLnBrk="1" hangingPunct="1">
              <a:buFont typeface="Symbol" panose="05050102010706020507" pitchFamily="18" charset="2"/>
              <a:buChar char="-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Wartung der Kommunikationsinfrastruktur und Beseitigung von Störungen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Ausbildung:</a:t>
            </a:r>
            <a:r>
              <a:rPr lang="de-DE" altLang="de-DE" sz="2000" dirty="0">
                <a:latin typeface="Arial" charset="0"/>
                <a:cs typeface="Arial" charset="0"/>
              </a:rPr>
              <a:t> Duale Ausbildung, Dauer 3 Jahre</a:t>
            </a:r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Weiterbildungen</a:t>
            </a:r>
            <a:r>
              <a:rPr lang="de-DE" altLang="de-DE" sz="2000" dirty="0">
                <a:latin typeface="Arial" charset="0"/>
                <a:cs typeface="Arial" charset="0"/>
              </a:rPr>
              <a:t>: Industriemeister Fachrichtung Elektrotechnik, Sicherheitstechniker, IT-Sicherheitskoordinator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849FF6-DBC4-440F-AA42-8E998E326D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4277E7-11F5-4E06-8A1C-47C088E55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7E78BF-B904-4F44-90BE-F06BC2E72381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13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BEA70620-FC86-4EEC-956E-32145054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MECHATRONIKER / INDUSTRIEMECHANIKER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90A6B992-BE1F-4F47-A47C-2166FC6EA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Voraussetzung</a:t>
            </a:r>
            <a:r>
              <a:rPr lang="de-DE" altLang="de-DE" sz="2000"/>
              <a:t>: Mittlere Reife wird bevorzugt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Tätigkeiten</a:t>
            </a:r>
            <a:r>
              <a:rPr lang="de-DE" altLang="de-DE" sz="2000"/>
              <a:t>:</a:t>
            </a:r>
          </a:p>
          <a:p>
            <a:pPr lvl="1" eaLnBrk="1" hangingPunct="1"/>
            <a:r>
              <a:rPr lang="de-DE" altLang="de-DE" sz="2000"/>
              <a:t>Sorgen für die Inbetriebnahme von Maschinen – und Fertigungsanlagen</a:t>
            </a:r>
          </a:p>
          <a:p>
            <a:pPr lvl="1" eaLnBrk="1" hangingPunct="1"/>
            <a:r>
              <a:rPr lang="de-DE" altLang="de-DE" sz="2000"/>
              <a:t>Herstellung von Geräteteilen und Maschinenbauteilen und montieren diese zu technischen Systemen</a:t>
            </a:r>
          </a:p>
          <a:p>
            <a:pPr lvl="1" eaLnBrk="1" hangingPunct="1"/>
            <a:r>
              <a:rPr lang="de-DE" altLang="de-DE" sz="2000"/>
              <a:t>Wartung und Instandhaltung von Anlagen</a:t>
            </a:r>
          </a:p>
          <a:p>
            <a:pPr lvl="1" eaLnBrk="1" hangingPunct="1"/>
            <a:r>
              <a:rPr lang="de-DE" altLang="de-DE" sz="2000"/>
              <a:t>Ermittlung von Störungsursachen</a:t>
            </a:r>
            <a:endParaRPr lang="de-DE" altLang="de-DE" sz="2000" u="sng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Ausbildung:</a:t>
            </a:r>
            <a:r>
              <a:rPr lang="de-DE" altLang="de-DE" sz="2000"/>
              <a:t> Duale Ausbildung, Dauer 3,5 Jahre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Weiterbildungen</a:t>
            </a:r>
            <a:r>
              <a:rPr lang="de-DE" altLang="de-DE" sz="2000"/>
              <a:t>: Industriemeister/in Fachrichtung Metall, Feinwerkmechanikermeister/in, Technischer Fachwirt/in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19A783-E195-41AE-9A0B-DA5D65C0F5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37A23-4093-4B47-AB98-E14E35AAF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3E58AE-4923-4817-93BE-0669E124A0C6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14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89C80A72-165A-423F-AADE-321097824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0775"/>
            <a:ext cx="7772400" cy="1470025"/>
          </a:xfrm>
        </p:spPr>
        <p:txBody>
          <a:bodyPr/>
          <a:lstStyle/>
          <a:p>
            <a:r>
              <a:rPr lang="de-DE" altLang="de-DE" sz="4400"/>
              <a:t>Mögliche Ausbildungsberufe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20047178-F413-40BD-808B-126C4471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03605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KAUFFRAU/MANN FÜR TOURISMUS UND FREIZEIT</a:t>
            </a:r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A71ED99D-6845-4CE5-9276-A6CE140E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928100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Voraussetzung</a:t>
            </a:r>
            <a:r>
              <a:rPr lang="de-DE" altLang="de-DE" sz="2000" dirty="0">
                <a:latin typeface="Arial" charset="0"/>
                <a:cs typeface="Arial" charset="0"/>
              </a:rPr>
              <a:t>: Mittlere Reife wird bevorzugt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Tätigkeiten</a:t>
            </a:r>
            <a:r>
              <a:rPr lang="de-DE" altLang="de-DE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Beratung und Information über touristische Angebote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Organisation von Events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Umsetzung von Verkaufs- und Marketingkonzepten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Koordination von Freizeitangeboten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Öffentlichkeitsarbeit und Werbung des regionalen Tourismus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</a:t>
            </a:r>
            <a:r>
              <a:rPr lang="de-DE" altLang="de-DE" sz="2000" dirty="0">
                <a:latin typeface="Arial" charset="0"/>
                <a:cs typeface="Arial" charset="0"/>
              </a:rPr>
              <a:t>: Duale Ausbildung (Betrieb/Berufsschule), Dauer 3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Ausbildungsort:</a:t>
            </a:r>
            <a:r>
              <a:rPr lang="de-DE" altLang="de-DE" sz="2000" dirty="0">
                <a:latin typeface="Arial" charset="0"/>
                <a:cs typeface="Arial" charset="0"/>
              </a:rPr>
              <a:t> Rathaus, Urlaubsservice, FKA </a:t>
            </a:r>
            <a:r>
              <a:rPr lang="de-DE" altLang="de-DE" sz="2000" dirty="0" err="1">
                <a:latin typeface="Arial" charset="0"/>
                <a:cs typeface="Arial" charset="0"/>
              </a:rPr>
              <a:t>Bensersiel</a:t>
            </a:r>
            <a:r>
              <a:rPr lang="de-DE" altLang="de-DE" sz="2000" dirty="0">
                <a:latin typeface="Arial" charset="0"/>
                <a:cs typeface="Arial" charset="0"/>
              </a:rPr>
              <a:t>, BBS Norden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Weiterbildungen</a:t>
            </a:r>
            <a:r>
              <a:rPr lang="de-DE" altLang="de-DE" sz="2000" dirty="0">
                <a:latin typeface="Arial" charset="0"/>
                <a:cs typeface="Arial" charset="0"/>
              </a:rPr>
              <a:t>: Tourismusfachwirt/in und  Betriebswirt/in Tourismus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de-DE" altLang="de-DE" sz="2200" dirty="0">
              <a:latin typeface="Arial" charset="0"/>
              <a:cs typeface="Arial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18E086-8A6C-487E-BAB0-5E22683F95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C223A3-939A-400E-967C-FC92D4ADD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F42A8A-B1CF-4E30-B852-D55F649CD9B7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3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11BA3548-AD3D-44AE-8982-163739DD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FACHKRAFT FÜR BÄDERBETRIEBE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1885272A-2E18-45AC-B0AC-8F774EB10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Voraussetzung:</a:t>
            </a:r>
            <a:r>
              <a:rPr lang="de-DE" altLang="de-DE" sz="2000" dirty="0">
                <a:latin typeface="Arial" charset="0"/>
                <a:cs typeface="Arial" charset="0"/>
              </a:rPr>
              <a:t> Mittlere Reife wird bevorzugt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Tätigkeiten</a:t>
            </a:r>
            <a:r>
              <a:rPr lang="de-DE" altLang="de-DE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Beaufsichtigung vom Badebetrieb in Frei- oder Hallenbädern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Betreuung von Badegästen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Überwachung von technischen Anlagen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Erteilung von Schwimmunterricht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Pflege und Wartung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Überprüfung von Sicherheit in Umkleidekabinen und Duschen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</a:t>
            </a:r>
            <a:r>
              <a:rPr lang="de-DE" altLang="de-DE" sz="2000" dirty="0">
                <a:latin typeface="Arial" charset="0"/>
                <a:cs typeface="Arial" charset="0"/>
              </a:rPr>
              <a:t>: Duale Ausbildung, Dauer 3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Ausbildungsort:</a:t>
            </a:r>
            <a:r>
              <a:rPr lang="de-DE" altLang="de-DE" sz="2000" dirty="0">
                <a:latin typeface="Arial" charset="0"/>
                <a:cs typeface="Arial" charset="0"/>
              </a:rPr>
              <a:t> Freizeit- und Erlebnisbad, Fachschule in Bremen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Weiterbildungen</a:t>
            </a:r>
            <a:r>
              <a:rPr lang="de-DE" altLang="de-DE" sz="2000" dirty="0">
                <a:latin typeface="Arial" charset="0"/>
                <a:cs typeface="Arial" charset="0"/>
              </a:rPr>
              <a:t>: Geprüfte/r Meister/in für Bäderbetriebe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09CE2E-D5CB-4D8B-AFC8-B017B2499A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456B8B-D52C-413D-9D70-D9F9E6B6F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65E0CF-1FB7-4221-BA07-F46754B0FF17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4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0B9A024F-121E-4A5A-8C50-BB0139F9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r>
              <a:rPr lang="de-DE" altLang="de-DE" sz="2800"/>
              <a:t>KAUFFRAU/MANN FÜR BÜROMANAGEMENT</a:t>
            </a:r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154FC380-AC27-4002-91FC-4960408C4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Voraussetzung</a:t>
            </a:r>
            <a:r>
              <a:rPr lang="de-DE" altLang="de-DE" sz="2000"/>
              <a:t>: Mittlere Reife wird bevorzugt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Tätigkeiten</a:t>
            </a:r>
            <a:r>
              <a:rPr lang="de-DE" altLang="de-DE" sz="2000"/>
              <a:t>:</a:t>
            </a:r>
          </a:p>
          <a:p>
            <a:pPr lvl="1" eaLnBrk="1" hangingPunct="1"/>
            <a:r>
              <a:rPr lang="de-DE" altLang="de-DE" sz="2000"/>
              <a:t>Organisieren und Bearbeiten bürowirtschaftlicher Aufgaben </a:t>
            </a:r>
          </a:p>
          <a:p>
            <a:pPr lvl="1" eaLnBrk="1" hangingPunct="1"/>
            <a:r>
              <a:rPr lang="de-DE" altLang="de-DE" sz="2000"/>
              <a:t>Auftragsbearbeitung</a:t>
            </a:r>
          </a:p>
          <a:p>
            <a:pPr lvl="1" eaLnBrk="1" hangingPunct="1"/>
            <a:r>
              <a:rPr lang="de-DE" altLang="de-DE" sz="2000"/>
              <a:t>Beschaffung</a:t>
            </a:r>
          </a:p>
          <a:p>
            <a:pPr lvl="1" eaLnBrk="1" hangingPunct="1"/>
            <a:r>
              <a:rPr lang="de-DE" altLang="de-DE" sz="2000"/>
              <a:t>Rechnungswesen</a:t>
            </a:r>
          </a:p>
          <a:p>
            <a:pPr lvl="1" eaLnBrk="1" hangingPunct="1"/>
            <a:r>
              <a:rPr lang="de-DE" altLang="de-DE" sz="2000"/>
              <a:t>Marketing</a:t>
            </a:r>
          </a:p>
          <a:p>
            <a:pPr lvl="1" eaLnBrk="1" hangingPunct="1"/>
            <a:r>
              <a:rPr lang="de-DE" altLang="de-DE" sz="2000"/>
              <a:t>Personalverwaltung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Ausbildung</a:t>
            </a:r>
            <a:r>
              <a:rPr lang="de-DE" altLang="de-DE" sz="2000"/>
              <a:t>: Duale Ausbildung (Betrieb/Berufsschule), Dauer 3 Jahre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Ausbildungsort: </a:t>
            </a:r>
            <a:r>
              <a:rPr lang="de-DE" altLang="de-DE" sz="2000"/>
              <a:t>Rathaus, BBS Wittmund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u="sng"/>
              <a:t>Weiterbildungen</a:t>
            </a:r>
            <a:r>
              <a:rPr lang="de-DE" altLang="de-DE" sz="2000"/>
              <a:t>: Betriebswirt/in, Fachwirt/in, Bilanzbuchhalter/in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2E62F-DADC-42AF-9075-B8A633023C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12.05.2016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FD4AD6-B257-4917-9BB3-E5F53C9B3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4BDE6A-58C8-4413-880D-5264AE42CFA8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5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1E11C385-891C-435D-A291-7178C1BD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VERWALTUNGSFACHANGESTELLTE/R</a:t>
            </a:r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8A639D85-8E66-4DFF-8454-7F5F307B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6149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Voraussetzung</a:t>
            </a:r>
            <a:r>
              <a:rPr lang="de-DE" altLang="de-DE" sz="2000" dirty="0">
                <a:latin typeface="Arial" charset="0"/>
                <a:cs typeface="Arial" charset="0"/>
              </a:rPr>
              <a:t>: Mittlere Reife oder ein Hochschulabschluss wird bevorzugt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Tätigkeiten</a:t>
            </a:r>
            <a:r>
              <a:rPr lang="de-DE" altLang="de-DE" sz="20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Büro- und Verwaltungsarbeiten in Behörden und Institutionen der Kommunen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Erarbeiten von Verwaltungsvorschriften und Entscheidungen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Umsetzung von Beschlüssen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>
                <a:latin typeface="Arial" charset="0"/>
                <a:cs typeface="Arial" charset="0"/>
              </a:rPr>
              <a:t>Ansprechpartner von Bürgerinnen und Bürgern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</a:t>
            </a:r>
            <a:r>
              <a:rPr lang="de-DE" altLang="de-DE" sz="2000" dirty="0">
                <a:latin typeface="Arial" charset="0"/>
                <a:cs typeface="Arial" charset="0"/>
              </a:rPr>
              <a:t>: Duale Ausbildung (Blockunterricht), Dauer 3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Ausbildungsort:</a:t>
            </a:r>
            <a:r>
              <a:rPr lang="de-DE" altLang="de-DE" sz="2000" dirty="0">
                <a:latin typeface="Arial" charset="0"/>
                <a:cs typeface="Arial" charset="0"/>
              </a:rPr>
              <a:t> Rathaus, BBS Aurich/Jever, NSI Aurich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>
                <a:latin typeface="Arial" charset="0"/>
                <a:cs typeface="Arial" charset="0"/>
              </a:rPr>
              <a:t>Weiterbildungen</a:t>
            </a:r>
            <a:r>
              <a:rPr lang="de-DE" altLang="de-DE" sz="2000" dirty="0">
                <a:latin typeface="Arial" charset="0"/>
                <a:cs typeface="Arial" charset="0"/>
              </a:rPr>
              <a:t>: Betriebswirt/in (Fachschule) für Verwaltung, Geprüfte/r Verwaltungsfachwirt/in, Betriebswirt/in (Fachschule) für Kommunikation und Büromanagement, Geprüfte/r Fachwirt/in für Büro- und Projektorganisation 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de-DE" altLang="de-DE" dirty="0">
              <a:latin typeface="Arial" charset="0"/>
              <a:cs typeface="Arial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0BE189-8C0E-410E-B292-2E7AFA8D53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081058-E3FC-4B12-9682-413B73B9A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EFF815-3ABA-4DCA-A3B1-92ADEE8E10A3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6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574A1E34-04E5-412C-BBA6-0FF77B3F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FACHKRAFT FÜR ABWASSERTECHNIK</a:t>
            </a: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664311F3-CB21-451C-9331-909A01DAA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Voraussetzung</a:t>
            </a:r>
            <a:r>
              <a:rPr lang="de-DE" altLang="de-DE" sz="2000" dirty="0"/>
              <a:t>: Mittlere Reife wird bevorzugt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000" u="sng" dirty="0"/>
              <a:t>Tätigkeiten: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Reinigung der Kanalisation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Wartung Abwasserrohrsysteme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Überwachung und Steuerung der Betriebsabläufe in Kläranlagen und Kanalbetrieben</a:t>
            </a:r>
            <a:endParaRPr lang="de-DE" altLang="de-DE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</a:t>
            </a:r>
            <a:r>
              <a:rPr lang="de-DE" altLang="de-DE" sz="2000" dirty="0"/>
              <a:t>: Duale Ausbildung , Dauer 3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Ausbildungsort:</a:t>
            </a:r>
            <a:r>
              <a:rPr lang="de-DE" altLang="de-DE" sz="2000" dirty="0"/>
              <a:t> Abwasserreinigungsanlage, BBS Norden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000" u="sng" dirty="0"/>
              <a:t>Weiterbildungen</a:t>
            </a:r>
            <a:r>
              <a:rPr lang="de-DE" sz="2000" dirty="0"/>
              <a:t>: Abwassermeister/in  für Rohr-, Kanal- und Industrieservice, Meister/in für Kreislauf- und Abfallwirtschaft und Städtereinigung, Technischer Umweltfachwirt/in, Technische/r Fachwirt/in, Industrie-Betriebswirt/in, Geprüfte/r Netzmonteur/in, Ausbilder/in für anerkannte Ausbildungsberufe</a:t>
            </a:r>
          </a:p>
          <a:p>
            <a:pPr marL="57150" indent="0" eaLnBrk="1" hangingPunct="1">
              <a:buFont typeface="Arial" charset="0"/>
              <a:buNone/>
              <a:defRPr/>
            </a:pPr>
            <a:endParaRPr lang="de-DE" sz="2000" dirty="0"/>
          </a:p>
          <a:p>
            <a:pPr lvl="1" eaLnBrk="1" hangingPunct="1">
              <a:buFont typeface="Arial" charset="0"/>
              <a:buChar char="–"/>
              <a:defRPr/>
            </a:pPr>
            <a:endParaRPr lang="de-DE" sz="2000" dirty="0"/>
          </a:p>
          <a:p>
            <a:pPr lvl="1" eaLnBrk="1" hangingPunct="1">
              <a:buFont typeface="Arial" charset="0"/>
              <a:buChar char="–"/>
              <a:defRPr/>
            </a:pPr>
            <a:endParaRPr lang="de-DE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de-DE" sz="2400" dirty="0"/>
          </a:p>
          <a:p>
            <a:pPr lvl="1" eaLnBrk="1" hangingPunct="1">
              <a:buFont typeface="Arial" charset="0"/>
              <a:buChar char="–"/>
              <a:defRPr/>
            </a:pPr>
            <a:endParaRPr lang="de-DE" sz="2400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400" dirty="0"/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400" dirty="0"/>
          </a:p>
          <a:p>
            <a:pPr eaLnBrk="1" hangingPunct="1">
              <a:buFont typeface="Arial" charset="0"/>
              <a:buChar char="•"/>
              <a:defRPr/>
            </a:pPr>
            <a:endParaRPr lang="de-DE" alt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E506A5-CBCB-4B8B-B4FC-F8DABDE174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F3F566-A460-47B5-A058-02AAC596B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13A03B-8D1B-4469-9FDD-E2152F0AF0DB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7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27F763B8-23BF-4D6D-B38B-DBAEC91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ERZIEHER/IN</a:t>
            </a: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6633CAD7-0BF5-4FA3-A030-143BE9C73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Voraussetzung</a:t>
            </a:r>
            <a:r>
              <a:rPr lang="de-DE" altLang="de-DE" sz="2000" dirty="0"/>
              <a:t>: Mittlere Reife wird bevorzugt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Tätigkeiten</a:t>
            </a:r>
            <a:r>
              <a:rPr lang="de-DE" altLang="de-DE" sz="2000" dirty="0"/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Betreuung und Förderung von Kindern in der vorschulischen Erziehung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Kontaktpflege und Beratung von Eltern bzw. Erziehungsberechtigten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altLang="de-DE" sz="2000" dirty="0"/>
              <a:t>Erstellung von Erziehungskonzepten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</a:t>
            </a:r>
            <a:r>
              <a:rPr lang="de-DE" altLang="de-DE" sz="2000" dirty="0"/>
              <a:t>: schulisch mit Betriebspraktikum, Dauer 4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Ausbildungsort:</a:t>
            </a:r>
            <a:r>
              <a:rPr lang="de-DE" altLang="de-DE" sz="2000" dirty="0"/>
              <a:t> Kindergarten, Berufsfachschule </a:t>
            </a:r>
            <a:r>
              <a:rPr lang="de-DE" altLang="de-DE" sz="2000" dirty="0" err="1"/>
              <a:t>Esens</a:t>
            </a:r>
            <a:endParaRPr lang="de-DE" altLang="de-DE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Weiterbildungen</a:t>
            </a:r>
            <a:r>
              <a:rPr lang="de-DE" altLang="de-DE" sz="2000" dirty="0"/>
              <a:t>: </a:t>
            </a:r>
            <a:r>
              <a:rPr lang="de-DE" sz="2000" dirty="0"/>
              <a:t>Fachwirt/in für Erziehungswesen, Betriebswirt/in (Fachschule) für Sozialwesen, Fachlehrer/in (staatlich geprüft) an Sonderschulen, Qualitätsbeauftragte/r im Gesundheits- und Sozialwesen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de-DE" sz="2000" dirty="0"/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de-DE" sz="2000" dirty="0"/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/>
          </a:p>
          <a:p>
            <a:pPr eaLnBrk="1" hangingPunct="1">
              <a:buFont typeface="Arial" charset="0"/>
              <a:buChar char="•"/>
              <a:defRPr/>
            </a:pPr>
            <a:endParaRPr lang="de-DE" altLang="de-DE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0CC001-5D4B-4BB8-B25B-259BA3B0D1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EBE05D-2618-4B95-ABBD-BA03AE6BD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B580C8-57F3-424A-B8FC-ABDF3850C893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8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EDE9D23-38ED-4DEB-8F1A-5352884E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686800" cy="1143000"/>
          </a:xfrm>
        </p:spPr>
        <p:txBody>
          <a:bodyPr/>
          <a:lstStyle/>
          <a:p>
            <a:pPr eaLnBrk="1" hangingPunct="1"/>
            <a:r>
              <a:rPr lang="de-DE" altLang="de-DE" sz="2800"/>
              <a:t>SCHIFFSMECHANIKER/IN</a:t>
            </a: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08569425-DE65-4A7C-99AE-3CA26C7A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Voraussetzung</a:t>
            </a:r>
            <a:r>
              <a:rPr lang="de-DE" altLang="de-DE" sz="2000" dirty="0"/>
              <a:t>: Seediensttauglichkeit, mind. 16 Jahre, mindestens mittlere Reife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Tätigkeiten</a:t>
            </a:r>
            <a:r>
              <a:rPr lang="de-DE" altLang="de-DE" sz="2000" dirty="0"/>
              <a:t>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Bedienen, Reparieren und Warten der Maschinen und technischen Anlagen an Bord eines Schiffes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Durchführung von Instandhaltungsarbeiten am Deck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de-DE" sz="2000" dirty="0"/>
              <a:t>Übernahme von Wachdiensten an Bord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</a:t>
            </a:r>
            <a:r>
              <a:rPr lang="de-DE" altLang="de-DE" sz="2000" dirty="0"/>
              <a:t>: Duale Ausbildung (Blockunterricht), Dauer 3 Jahre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Ausbildungsort:</a:t>
            </a:r>
            <a:r>
              <a:rPr lang="de-DE" altLang="de-DE" sz="2000" dirty="0"/>
              <a:t> Schiffe, Seefahrtsschule in </a:t>
            </a:r>
            <a:r>
              <a:rPr lang="de-DE" altLang="de-DE" sz="2000" dirty="0" err="1"/>
              <a:t>Elsfleth</a:t>
            </a:r>
            <a:r>
              <a:rPr lang="de-DE" altLang="de-DE" sz="2000" dirty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000" u="sng" dirty="0"/>
              <a:t>Weiterbildungen</a:t>
            </a:r>
            <a:r>
              <a:rPr lang="de-DE" altLang="de-DE" sz="2000" dirty="0"/>
              <a:t>: Schiffsbetriebstechniker/in, Schiffsmaschinist/in, Nautiker/in, Kapitän/in </a:t>
            </a:r>
            <a:endParaRPr lang="de-DE" sz="2000" dirty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de-DE" sz="2000" dirty="0"/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de-DE" altLang="de-DE" sz="2000" dirty="0"/>
          </a:p>
          <a:p>
            <a:pPr eaLnBrk="1" hangingPunct="1">
              <a:buFont typeface="Arial" charset="0"/>
              <a:buChar char="•"/>
              <a:defRPr/>
            </a:pPr>
            <a:endParaRPr lang="de-DE" altLang="de-DE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AACE46-1A4C-4E84-9FEE-7EA8F8C2C2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30CF05-0F31-4623-BA39-086D1B698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D02552-C5ED-40D5-BDCA-02656AE42FB5}" type="slidenum">
              <a:rPr lang="de-DE" altLang="de-DE">
                <a:solidFill>
                  <a:srgbClr val="585046"/>
                </a:solidFill>
                <a:latin typeface="Myriad Pro" pitchFamily="34" charset="0"/>
              </a:rPr>
              <a:pPr eaLnBrk="1" hangingPunct="1"/>
              <a:t>9</a:t>
            </a:fld>
            <a:endParaRPr lang="de-DE" altLang="de-DE">
              <a:solidFill>
                <a:srgbClr val="585046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Bildschirmpräsentation (4:3)</PresentationFormat>
  <Paragraphs>152</Paragraphs>
  <Slides>14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Symbol</vt:lpstr>
      <vt:lpstr>Larissa</vt:lpstr>
      <vt:lpstr>PowerPoint-Präsentation</vt:lpstr>
      <vt:lpstr>Mögliche Ausbildungsberufe</vt:lpstr>
      <vt:lpstr>KAUFFRAU/MANN FÜR TOURISMUS UND FREIZEIT</vt:lpstr>
      <vt:lpstr>FACHKRAFT FÜR BÄDERBETRIEBE</vt:lpstr>
      <vt:lpstr>KAUFFRAU/MANN FÜR BÜROMANAGEMENT</vt:lpstr>
      <vt:lpstr>VERWALTUNGSFACHANGESTELLTE/R</vt:lpstr>
      <vt:lpstr>FACHKRAFT FÜR ABWASSERTECHNIK</vt:lpstr>
      <vt:lpstr>ERZIEHER/IN</vt:lpstr>
      <vt:lpstr>SCHIFFSMECHANIKER/IN</vt:lpstr>
      <vt:lpstr>AUSBILDUNGSSITUATION</vt:lpstr>
      <vt:lpstr>ANSPRECHPARTNER FÜR RÜCKFRAGEN</vt:lpstr>
      <vt:lpstr>PowerPoint-Präsentation</vt:lpstr>
      <vt:lpstr>IT-SYSTEMELEKTRONIKER</vt:lpstr>
      <vt:lpstr>MECHATRONIKER / INDUSTRIEMECHANIKER</vt:lpstr>
    </vt:vector>
  </TitlesOfParts>
  <Company>Inselgemeinde Langeoog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A. Schuirmann</dc:creator>
  <cp:lastModifiedBy>Wilko Hinrichs</cp:lastModifiedBy>
  <cp:revision>111</cp:revision>
  <cp:lastPrinted>2016-06-16T12:38:42Z</cp:lastPrinted>
  <dcterms:created xsi:type="dcterms:W3CDTF">2016-05-06T07:37:48Z</dcterms:created>
  <dcterms:modified xsi:type="dcterms:W3CDTF">2023-06-27T14:55:18Z</dcterms:modified>
</cp:coreProperties>
</file>